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27" r:id="rId1"/>
  </p:sldMasterIdLst>
  <p:notesMasterIdLst>
    <p:notesMasterId r:id="rId15"/>
  </p:notesMasterIdLst>
  <p:sldIdLst>
    <p:sldId id="336" r:id="rId2"/>
    <p:sldId id="316" r:id="rId3"/>
    <p:sldId id="263" r:id="rId4"/>
    <p:sldId id="267" r:id="rId5"/>
    <p:sldId id="317" r:id="rId6"/>
    <p:sldId id="325" r:id="rId7"/>
    <p:sldId id="292" r:id="rId8"/>
    <p:sldId id="326" r:id="rId9"/>
    <p:sldId id="328" r:id="rId10"/>
    <p:sldId id="329" r:id="rId11"/>
    <p:sldId id="331" r:id="rId12"/>
    <p:sldId id="310" r:id="rId13"/>
    <p:sldId id="334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C3958989-5164-4BFD-A445-D32F534FC679}">
          <p14:sldIdLst>
            <p14:sldId id="336"/>
            <p14:sldId id="316"/>
            <p14:sldId id="263"/>
            <p14:sldId id="267"/>
            <p14:sldId id="317"/>
            <p14:sldId id="325"/>
            <p14:sldId id="292"/>
            <p14:sldId id="326"/>
            <p14:sldId id="328"/>
            <p14:sldId id="329"/>
            <p14:sldId id="331"/>
            <p14:sldId id="310"/>
            <p14:sldId id="33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64" autoAdjust="0"/>
    <p:restoredTop sz="94434" autoAdjust="0"/>
  </p:normalViewPr>
  <p:slideViewPr>
    <p:cSldViewPr snapToGrid="0">
      <p:cViewPr varScale="1">
        <p:scale>
          <a:sx n="81" d="100"/>
          <a:sy n="81" d="100"/>
        </p:scale>
        <p:origin x="384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08B38E-05D7-4D8D-BD31-4D601D3DC62A}" type="datetimeFigureOut">
              <a:rPr lang="ru-RU" smtClean="0"/>
              <a:t>18.02.2017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5A65A5-C5C4-4896-B376-0705E6F662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750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0B724-ADD1-44B3-A12F-66E16698F6F8}" type="datetimeFigureOut">
              <a:rPr lang="ru-RU" smtClean="0"/>
              <a:t>18.02.2017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24C30-6C6E-4398-880F-636377F5FCAE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9423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0B724-ADD1-44B3-A12F-66E16698F6F8}" type="datetimeFigureOut">
              <a:rPr lang="ru-RU" smtClean="0"/>
              <a:t>18.02.2017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24C30-6C6E-4398-880F-636377F5FC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0389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0B724-ADD1-44B3-A12F-66E16698F6F8}" type="datetimeFigureOut">
              <a:rPr lang="ru-RU" smtClean="0"/>
              <a:t>18.02.2017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24C30-6C6E-4398-880F-636377F5FC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04126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0B724-ADD1-44B3-A12F-66E16698F6F8}" type="datetimeFigureOut">
              <a:rPr lang="ru-RU" smtClean="0"/>
              <a:t>18.02.2017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24C30-6C6E-4398-880F-636377F5FCAE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452924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0B724-ADD1-44B3-A12F-66E16698F6F8}" type="datetimeFigureOut">
              <a:rPr lang="ru-RU" smtClean="0"/>
              <a:t>18.02.2017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24C30-6C6E-4398-880F-636377F5FC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13137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0B724-ADD1-44B3-A12F-66E16698F6F8}" type="datetimeFigureOut">
              <a:rPr lang="ru-RU" smtClean="0"/>
              <a:t>18.02.2017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24C30-6C6E-4398-880F-636377F5FCA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615445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0B724-ADD1-44B3-A12F-66E16698F6F8}" type="datetimeFigureOut">
              <a:rPr lang="ru-RU" smtClean="0"/>
              <a:t>18.02.2017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24C30-6C6E-4398-880F-636377F5FC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3773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0B724-ADD1-44B3-A12F-66E16698F6F8}" type="datetimeFigureOut">
              <a:rPr lang="ru-RU" smtClean="0"/>
              <a:t>18.02.2017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24C30-6C6E-4398-880F-636377F5FC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095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0B724-ADD1-44B3-A12F-66E16698F6F8}" type="datetimeFigureOut">
              <a:rPr lang="ru-RU" smtClean="0"/>
              <a:t>18.02.2017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24C30-6C6E-4398-880F-636377F5FC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8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0B724-ADD1-44B3-A12F-66E16698F6F8}" type="datetimeFigureOut">
              <a:rPr lang="ru-RU" smtClean="0"/>
              <a:t>18.02.2017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24C30-6C6E-4398-880F-636377F5FC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2043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0B724-ADD1-44B3-A12F-66E16698F6F8}" type="datetimeFigureOut">
              <a:rPr lang="ru-RU" smtClean="0"/>
              <a:t>18.02.2017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24C30-6C6E-4398-880F-636377F5FC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340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0B724-ADD1-44B3-A12F-66E16698F6F8}" type="datetimeFigureOut">
              <a:rPr lang="ru-RU" smtClean="0"/>
              <a:t>18.02.2017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24C30-6C6E-4398-880F-636377F5FC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772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0B724-ADD1-44B3-A12F-66E16698F6F8}" type="datetimeFigureOut">
              <a:rPr lang="ru-RU" smtClean="0"/>
              <a:t>18.02.2017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24C30-6C6E-4398-880F-636377F5FC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3754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0B724-ADD1-44B3-A12F-66E16698F6F8}" type="datetimeFigureOut">
              <a:rPr lang="ru-RU" smtClean="0"/>
              <a:t>18.02.2017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24C30-6C6E-4398-880F-636377F5FC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2721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0B724-ADD1-44B3-A12F-66E16698F6F8}" type="datetimeFigureOut">
              <a:rPr lang="ru-RU" smtClean="0"/>
              <a:t>18.02.2017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24C30-6C6E-4398-880F-636377F5FC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578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0B724-ADD1-44B3-A12F-66E16698F6F8}" type="datetimeFigureOut">
              <a:rPr lang="ru-RU" smtClean="0"/>
              <a:t>18.02.2017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24C30-6C6E-4398-880F-636377F5FC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89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0B724-ADD1-44B3-A12F-66E16698F6F8}" type="datetimeFigureOut">
              <a:rPr lang="ru-RU" smtClean="0"/>
              <a:t>18.02.2017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24C30-6C6E-4398-880F-636377F5FC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8387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350B724-ADD1-44B3-A12F-66E16698F6F8}" type="datetimeFigureOut">
              <a:rPr lang="ru-RU" smtClean="0"/>
              <a:t>18.02.2017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17D24C30-6C6E-4398-880F-636377F5FC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222037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128" r:id="rId1"/>
    <p:sldLayoutId id="2147484129" r:id="rId2"/>
    <p:sldLayoutId id="2147484130" r:id="rId3"/>
    <p:sldLayoutId id="2147484131" r:id="rId4"/>
    <p:sldLayoutId id="2147484132" r:id="rId5"/>
    <p:sldLayoutId id="2147484133" r:id="rId6"/>
    <p:sldLayoutId id="2147484134" r:id="rId7"/>
    <p:sldLayoutId id="2147484135" r:id="rId8"/>
    <p:sldLayoutId id="2147484136" r:id="rId9"/>
    <p:sldLayoutId id="2147484137" r:id="rId10"/>
    <p:sldLayoutId id="2147484138" r:id="rId11"/>
    <p:sldLayoutId id="2147484139" r:id="rId12"/>
    <p:sldLayoutId id="2147484140" r:id="rId13"/>
    <p:sldLayoutId id="2147484141" r:id="rId14"/>
    <p:sldLayoutId id="2147484142" r:id="rId15"/>
    <p:sldLayoutId id="2147484143" r:id="rId16"/>
    <p:sldLayoutId id="2147484144" r:id="rId17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26335" y="361325"/>
            <a:ext cx="8363713" cy="3132000"/>
          </a:xfrm>
          <a:solidFill>
            <a:srgbClr val="00B0F0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ru-RU" sz="3200" b="1" cap="none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 Презентация  к проектной работе </a:t>
            </a:r>
            <a:br>
              <a:rPr lang="ru-RU" sz="3200" b="1" cap="none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3200" b="1" cap="none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«Обучение рассказыванию как метод    формирования связной речи у детей                                                                               с общими недоразвитиями речи» </a:t>
            </a:r>
            <a:endParaRPr lang="ru-RU" sz="3200" b="1" cap="none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655137" y="4109021"/>
            <a:ext cx="11119862" cy="2521686"/>
          </a:xfrm>
          <a:solidFill>
            <a:srgbClr val="00B0F0"/>
          </a:solidFill>
          <a:ln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/>
          <a:p>
            <a:r>
              <a:rPr lang="ru-RU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Содержание работы :</a:t>
            </a:r>
          </a:p>
          <a:p>
            <a:r>
              <a:rPr lang="ru-RU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1Пересказ русских народных сказок</a:t>
            </a:r>
          </a:p>
          <a:p>
            <a:r>
              <a:rPr lang="ru-RU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</a:t>
            </a:r>
            <a:r>
              <a:rPr lang="ru-RU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2 Рассказ по серии картин</a:t>
            </a:r>
          </a:p>
          <a:p>
            <a:r>
              <a:rPr lang="ru-RU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3 Рассказ из личного опыта «Моя любимая игрушка»</a:t>
            </a:r>
          </a:p>
          <a:p>
            <a:r>
              <a:rPr lang="ru-RU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4 Рассказ на тему и продолжению по данному началу                              </a:t>
            </a:r>
          </a:p>
          <a:p>
            <a:endParaRPr lang="ru-RU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  <a:p>
            <a:endParaRPr lang="ru-RU" b="1" spc="50" dirty="0" smtClean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  <a:p>
            <a:r>
              <a:rPr lang="ru-RU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Выполнила :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Вагабова</a:t>
            </a:r>
            <a:r>
              <a:rPr lang="ru-RU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Б.А.</a:t>
            </a:r>
          </a:p>
          <a:p>
            <a:r>
              <a:rPr lang="ru-RU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Педагог-логопед</a:t>
            </a:r>
          </a:p>
          <a:p>
            <a:endParaRPr lang="ru-RU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7454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24000" y="5272644"/>
            <a:ext cx="9144000" cy="1585356"/>
          </a:xfrm>
          <a:solidFill>
            <a:srgbClr val="00B0F0"/>
          </a:solidFill>
        </p:spPr>
        <p:txBody>
          <a:bodyPr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2400" b="1" cap="none" dirty="0" smtClean="0">
                <a:ln/>
                <a:solidFill>
                  <a:schemeClr val="accent4"/>
                </a:solidFill>
              </a:rPr>
              <a:t>Обучение рассказыванию по отдельной сюжетной картине с придумыванием детьми предшествующих и последующих событий </a:t>
            </a:r>
            <a:endParaRPr lang="ru-RU" sz="2400" b="1" cap="none" dirty="0">
              <a:ln/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365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4654">
        <p14:reveal/>
      </p:transition>
    </mc:Choice>
    <mc:Fallback xmlns="">
      <p:transition spd="slow" advTm="465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7538" y="4916384"/>
            <a:ext cx="9863486" cy="1941616"/>
          </a:xfrm>
          <a:solidFill>
            <a:srgbClr val="00B0F0"/>
          </a:solidFill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b="1" cap="none" dirty="0" smtClean="0">
                <a:ln/>
                <a:solidFill>
                  <a:schemeClr val="accent4"/>
                </a:solidFill>
              </a:rPr>
              <a:t> 4 Рассказ </a:t>
            </a:r>
            <a:r>
              <a:rPr lang="ru-RU" b="1" cap="none" dirty="0" smtClean="0">
                <a:ln/>
                <a:solidFill>
                  <a:schemeClr val="accent4"/>
                </a:solidFill>
              </a:rPr>
              <a:t>из личного опыта « моя</a:t>
            </a:r>
            <a:br>
              <a:rPr lang="ru-RU" b="1" cap="none" dirty="0" smtClean="0">
                <a:ln/>
                <a:solidFill>
                  <a:schemeClr val="accent4"/>
                </a:solidFill>
              </a:rPr>
            </a:br>
            <a:r>
              <a:rPr lang="ru-RU" b="1" cap="none" dirty="0">
                <a:ln/>
                <a:solidFill>
                  <a:schemeClr val="accent4"/>
                </a:solidFill>
              </a:rPr>
              <a:t> </a:t>
            </a:r>
            <a:r>
              <a:rPr lang="ru-RU" b="1" cap="none" dirty="0" smtClean="0">
                <a:ln/>
                <a:solidFill>
                  <a:schemeClr val="accent4"/>
                </a:solidFill>
              </a:rPr>
              <a:t>            любимая игрушка». </a:t>
            </a:r>
            <a:endParaRPr lang="ru-RU" b="1" cap="none" dirty="0">
              <a:ln/>
              <a:solidFill>
                <a:schemeClr val="accent4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538" y="685800"/>
            <a:ext cx="9863486" cy="4230584"/>
          </a:xfrm>
        </p:spPr>
      </p:pic>
    </p:spTree>
    <p:extLst>
      <p:ext uri="{BB962C8B-B14F-4D97-AF65-F5344CB8AC3E}">
        <p14:creationId xmlns:p14="http://schemas.microsoft.com/office/powerpoint/2010/main" val="4032205659"/>
      </p:ext>
    </p:extLst>
  </p:cSld>
  <p:clrMapOvr>
    <a:masterClrMapping/>
  </p:clrMapOvr>
  <p:transition spd="slow" advTm="3565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60021" y="-200591"/>
            <a:ext cx="6858000" cy="7259183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59429" y="5533900"/>
            <a:ext cx="7259183" cy="1324099"/>
          </a:xfrm>
          <a:solidFill>
            <a:srgbClr val="00B0F0"/>
          </a:solidFill>
        </p:spPr>
        <p:txBody>
          <a:bodyPr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2400" b="1" cap="none" dirty="0" smtClean="0">
                <a:ln/>
                <a:solidFill>
                  <a:schemeClr val="accent4"/>
                </a:solidFill>
              </a:rPr>
              <a:t>Составляем рассказ про свою любимую игрушку </a:t>
            </a:r>
            <a:endParaRPr lang="ru-RU" sz="2400" b="1" cap="none" dirty="0">
              <a:ln/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883512"/>
      </p:ext>
    </p:extLst>
  </p:cSld>
  <p:clrMapOvr>
    <a:masterClrMapping/>
  </p:clrMapOvr>
  <p:transition spd="slow" advTm="4631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24000" y="5213268"/>
            <a:ext cx="9144000" cy="1644732"/>
          </a:xfrm>
          <a:solidFill>
            <a:srgbClr val="00B0F0"/>
          </a:solidFill>
        </p:spPr>
        <p:txBody>
          <a:bodyPr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2400" b="1" cap="none" dirty="0" smtClean="0">
                <a:ln/>
                <a:solidFill>
                  <a:schemeClr val="accent4"/>
                </a:solidFill>
              </a:rPr>
              <a:t>Цель: выявить уровень умения самостоятельно составлять рассказ из личного опыта.</a:t>
            </a:r>
            <a:endParaRPr lang="ru-RU" sz="2400" b="1" cap="none" dirty="0">
              <a:ln/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883020"/>
      </p:ext>
    </p:extLst>
  </p:cSld>
  <p:clrMapOvr>
    <a:masterClrMapping/>
  </p:clrMapOvr>
  <p:transition spd="slow" advTm="4615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1" y="4300538"/>
            <a:ext cx="9390062" cy="1931367"/>
          </a:xfrm>
          <a:solidFill>
            <a:srgbClr val="00B0F0"/>
          </a:solidFill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b="1" cap="none" dirty="0" smtClean="0">
                <a:ln/>
                <a:solidFill>
                  <a:schemeClr val="accent4"/>
                </a:solidFill>
              </a:rPr>
              <a:t>   1 ПЕРЕСКАЗ </a:t>
            </a:r>
            <a:r>
              <a:rPr lang="ru-RU" b="1" cap="none" dirty="0" smtClean="0">
                <a:ln/>
                <a:solidFill>
                  <a:schemeClr val="accent4"/>
                </a:solidFill>
              </a:rPr>
              <a:t>РУССКИХ НАРОДНЫХ </a:t>
            </a:r>
            <a:br>
              <a:rPr lang="ru-RU" b="1" cap="none" dirty="0" smtClean="0">
                <a:ln/>
                <a:solidFill>
                  <a:schemeClr val="accent4"/>
                </a:solidFill>
              </a:rPr>
            </a:br>
            <a:r>
              <a:rPr lang="ru-RU" b="1" cap="none" dirty="0">
                <a:ln/>
                <a:solidFill>
                  <a:schemeClr val="accent4"/>
                </a:solidFill>
              </a:rPr>
              <a:t> </a:t>
            </a:r>
            <a:r>
              <a:rPr lang="ru-RU" b="1" cap="none" dirty="0" smtClean="0">
                <a:ln/>
                <a:solidFill>
                  <a:schemeClr val="accent4"/>
                </a:solidFill>
              </a:rPr>
              <a:t>                   </a:t>
            </a:r>
            <a:r>
              <a:rPr lang="ru-RU" b="1" cap="none" dirty="0" smtClean="0">
                <a:ln/>
                <a:solidFill>
                  <a:schemeClr val="accent4"/>
                </a:solidFill>
              </a:rPr>
              <a:t>      </a:t>
            </a:r>
            <a:r>
              <a:rPr lang="ru-RU" b="1" cap="none" dirty="0" smtClean="0">
                <a:ln/>
                <a:solidFill>
                  <a:schemeClr val="accent4"/>
                </a:solidFill>
              </a:rPr>
              <a:t>СКАЗОК </a:t>
            </a:r>
            <a:endParaRPr lang="ru-RU" b="1" cap="none" dirty="0">
              <a:ln/>
              <a:solidFill>
                <a:schemeClr val="accent4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006" y="685800"/>
            <a:ext cx="5372596" cy="3614738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059" y="685800"/>
            <a:ext cx="6235144" cy="3614738"/>
          </a:xfrm>
        </p:spPr>
      </p:pic>
    </p:spTree>
    <p:extLst>
      <p:ext uri="{BB962C8B-B14F-4D97-AF65-F5344CB8AC3E}">
        <p14:creationId xmlns:p14="http://schemas.microsoft.com/office/powerpoint/2010/main" val="545687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434">
        <p:checker/>
      </p:transition>
    </mc:Choice>
    <mc:Fallback xmlns="">
      <p:transition spd="slow" advTm="5434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869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8869" y="5474524"/>
            <a:ext cx="9143999" cy="1383475"/>
          </a:xfrm>
          <a:solidFill>
            <a:schemeClr val="bg2">
              <a:lumMod val="60000"/>
              <a:lumOff val="40000"/>
            </a:schemeClr>
          </a:solidFill>
        </p:spPr>
        <p:txBody>
          <a:bodyPr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2400" b="1" cap="none" dirty="0" smtClean="0">
                <a:ln/>
                <a:solidFill>
                  <a:schemeClr val="accent4"/>
                </a:solidFill>
              </a:rPr>
              <a:t>Цель: выявить уровень умения самостоятельно составлять пересказ по тексту с помощью картинок </a:t>
            </a:r>
            <a:endParaRPr lang="ru-RU" sz="2400" b="1" cap="none" dirty="0">
              <a:ln/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227150"/>
      </p:ext>
    </p:extLst>
  </p:cSld>
  <p:clrMapOvr>
    <a:masterClrMapping/>
  </p:clrMapOvr>
  <p:transition spd="med" advTm="3668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5201392"/>
            <a:ext cx="9144000" cy="1656608"/>
          </a:xfrm>
          <a:solidFill>
            <a:srgbClr val="00B0F0"/>
          </a:solidFill>
        </p:spPr>
        <p:txBody>
          <a:bodyPr>
            <a:normAutofit fontScale="9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2400" b="1" cap="none" dirty="0">
                <a:ln/>
                <a:solidFill>
                  <a:schemeClr val="accent4"/>
                </a:solidFill>
              </a:rPr>
              <a:t>В</a:t>
            </a:r>
            <a:r>
              <a:rPr lang="ru-RU" sz="2400" b="1" cap="none" dirty="0" smtClean="0">
                <a:ln/>
                <a:solidFill>
                  <a:schemeClr val="accent4"/>
                </a:solidFill>
              </a:rPr>
              <a:t> процессе занятий по пересказу специальное внимание уделяется коррекционной работе по формированию у ребенка грамматически правильной речи, усвоению различных языковых средств построения связной высказываний.</a:t>
            </a:r>
            <a:endParaRPr lang="ru-RU" sz="2400" b="1" cap="none" dirty="0">
              <a:ln/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44942"/>
      </p:ext>
    </p:extLst>
  </p:cSld>
  <p:clrMapOvr>
    <a:masterClrMapping/>
  </p:clrMapOvr>
  <p:transition spd="med" advTm="3850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24000" y="5177642"/>
            <a:ext cx="9144000" cy="1680358"/>
          </a:xfrm>
          <a:solidFill>
            <a:srgbClr val="00B0F0"/>
          </a:solidFill>
        </p:spPr>
        <p:txBody>
          <a:bodyPr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2400" b="1" cap="none" dirty="0" smtClean="0">
                <a:ln/>
                <a:solidFill>
                  <a:schemeClr val="accent4"/>
                </a:solidFill>
              </a:rPr>
              <a:t>При обучении детей с </a:t>
            </a:r>
            <a:r>
              <a:rPr lang="ru-RU" sz="2400" b="1" cap="none" dirty="0" err="1" smtClean="0">
                <a:ln/>
                <a:solidFill>
                  <a:schemeClr val="accent4"/>
                </a:solidFill>
              </a:rPr>
              <a:t>Онр</a:t>
            </a:r>
            <a:r>
              <a:rPr lang="ru-RU" sz="2400" b="1" cap="none" dirty="0" smtClean="0">
                <a:ln/>
                <a:solidFill>
                  <a:schemeClr val="accent4"/>
                </a:solidFill>
              </a:rPr>
              <a:t> пересказу применяются вспомогательные методические приемы, облегчающие составление связного последовательного сообщения, что особенно важно на начальных этапах работы.</a:t>
            </a:r>
            <a:endParaRPr lang="ru-RU" sz="2400" b="1" cap="none" dirty="0">
              <a:ln/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508210"/>
      </p:ext>
    </p:extLst>
  </p:cSld>
  <p:clrMapOvr>
    <a:masterClrMapping/>
  </p:clrMapOvr>
  <p:transition spd="med" advTm="3958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9840" y="4975761"/>
            <a:ext cx="8534400" cy="1882239"/>
          </a:xfrm>
          <a:solidFill>
            <a:srgbClr val="00B0F0"/>
          </a:solidFill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b="1" cap="none" dirty="0" smtClean="0">
                <a:ln/>
                <a:solidFill>
                  <a:schemeClr val="accent4"/>
                </a:solidFill>
              </a:rPr>
              <a:t>     </a:t>
            </a:r>
            <a:r>
              <a:rPr lang="ru-RU" b="1" cap="none" dirty="0" smtClean="0">
                <a:ln/>
                <a:solidFill>
                  <a:schemeClr val="accent4"/>
                </a:solidFill>
              </a:rPr>
              <a:t>2  </a:t>
            </a:r>
            <a:r>
              <a:rPr lang="ru-RU" b="1" cap="none" dirty="0" smtClean="0">
                <a:ln/>
                <a:solidFill>
                  <a:schemeClr val="accent4"/>
                </a:solidFill>
              </a:rPr>
              <a:t>Рассказ по серии </a:t>
            </a:r>
            <a:r>
              <a:rPr lang="ru-RU" b="1" cap="none" dirty="0" smtClean="0">
                <a:ln/>
                <a:solidFill>
                  <a:schemeClr val="accent4"/>
                </a:solidFill>
              </a:rPr>
              <a:t>картинок</a:t>
            </a:r>
            <a:endParaRPr lang="ru-RU" b="1" cap="none" dirty="0">
              <a:ln/>
              <a:solidFill>
                <a:schemeClr val="accent4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9840" y="329539"/>
            <a:ext cx="8534400" cy="4646222"/>
          </a:xfrm>
        </p:spPr>
      </p:pic>
    </p:spTree>
    <p:extLst>
      <p:ext uri="{BB962C8B-B14F-4D97-AF65-F5344CB8AC3E}">
        <p14:creationId xmlns:p14="http://schemas.microsoft.com/office/powerpoint/2010/main" val="1506870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106">
        <p:blinds dir="vert"/>
      </p:transition>
    </mc:Choice>
    <mc:Fallback xmlns="">
      <p:transition spd="slow" advTm="4106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97728" y="-234835"/>
            <a:ext cx="6858000" cy="7327075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363190" y="5391396"/>
            <a:ext cx="7327076" cy="1466603"/>
          </a:xfrm>
          <a:solidFill>
            <a:srgbClr val="00B0F0"/>
          </a:solidFill>
        </p:spPr>
        <p:txBody>
          <a:bodyPr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2400" b="1" cap="none" dirty="0" smtClean="0">
                <a:ln/>
                <a:solidFill>
                  <a:schemeClr val="accent4"/>
                </a:solidFill>
              </a:rPr>
              <a:t>Цель: выявить уровень умения самостоятельно составлять рассказ по серии сюжетных картин.</a:t>
            </a:r>
            <a:endParaRPr lang="ru-RU" sz="2400" b="1" cap="none" dirty="0">
              <a:ln/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59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671">
        <p:blinds dir="vert"/>
      </p:transition>
    </mc:Choice>
    <mc:Fallback xmlns="">
      <p:transition spd="slow" advTm="4671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24000" y="5450774"/>
            <a:ext cx="9144000" cy="1407226"/>
          </a:xfrm>
          <a:solidFill>
            <a:srgbClr val="00B0F0"/>
          </a:solidFill>
        </p:spPr>
        <p:txBody>
          <a:bodyPr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2400" b="1" cap="none" dirty="0" smtClean="0">
                <a:ln/>
                <a:solidFill>
                  <a:schemeClr val="accent4"/>
                </a:solidFill>
              </a:rPr>
              <a:t>Обучение рассказыванию по отдельной сюжетной картине с придумыванием детьми предшествующих и последующих событий (по опорным вопросам)</a:t>
            </a:r>
            <a:endParaRPr lang="ru-RU" sz="2400" b="1" cap="none" dirty="0">
              <a:ln/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499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137">
        <p:blinds dir="vert"/>
      </p:transition>
    </mc:Choice>
    <mc:Fallback xmlns="">
      <p:transition spd="slow" advTm="4137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288" y="0"/>
            <a:ext cx="8882743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1288" y="5165766"/>
            <a:ext cx="8882743" cy="1692234"/>
          </a:xfrm>
          <a:solidFill>
            <a:srgbClr val="00B0F0"/>
          </a:solidFill>
        </p:spPr>
        <p:txBody>
          <a:bodyPr>
            <a:normAutofit fontScale="9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b="1" cap="none" dirty="0" smtClean="0">
                <a:ln/>
                <a:solidFill>
                  <a:schemeClr val="accent4"/>
                </a:solidFill>
              </a:rPr>
              <a:t>3 Рассказ </a:t>
            </a:r>
            <a:r>
              <a:rPr lang="ru-RU" b="1" cap="none" dirty="0" smtClean="0">
                <a:ln/>
                <a:solidFill>
                  <a:schemeClr val="accent4"/>
                </a:solidFill>
              </a:rPr>
              <a:t>на тему и продолжение по</a:t>
            </a:r>
            <a:br>
              <a:rPr lang="ru-RU" b="1" cap="none" dirty="0" smtClean="0">
                <a:ln/>
                <a:solidFill>
                  <a:schemeClr val="accent4"/>
                </a:solidFill>
              </a:rPr>
            </a:br>
            <a:r>
              <a:rPr lang="ru-RU" b="1" cap="none" dirty="0" smtClean="0">
                <a:ln/>
                <a:solidFill>
                  <a:schemeClr val="accent4"/>
                </a:solidFill>
              </a:rPr>
              <a:t>                  данному началу</a:t>
            </a:r>
            <a:endParaRPr lang="ru-RU" b="1" cap="none" dirty="0">
              <a:ln/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81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819">
        <p:blinds dir="vert"/>
      </p:transition>
    </mc:Choice>
    <mc:Fallback xmlns="">
      <p:transition spd="slow" advTm="4819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376</TotalTime>
  <Words>200</Words>
  <Application>Microsoft Office PowerPoint</Application>
  <PresentationFormat>Широкоэкранный</PresentationFormat>
  <Paragraphs>22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Calibri</vt:lpstr>
      <vt:lpstr>Century Gothic</vt:lpstr>
      <vt:lpstr>Wingdings 3</vt:lpstr>
      <vt:lpstr>Сектор</vt:lpstr>
      <vt:lpstr>  Презентация  к проектной работе  «Обучение рассказыванию как метод    формирования связной речи у детей                                                                               с общими недоразвитиями речи» </vt:lpstr>
      <vt:lpstr>   1 ПЕРЕСКАЗ РУССКИХ НАРОДНЫХ                            СКАЗОК </vt:lpstr>
      <vt:lpstr>Цель: выявить уровень умения самостоятельно составлять пересказ по тексту с помощью картинок </vt:lpstr>
      <vt:lpstr>В процессе занятий по пересказу специальное внимание уделяется коррекционной работе по формированию у ребенка грамматически правильной речи, усвоению различных языковых средств построения связной высказываний.</vt:lpstr>
      <vt:lpstr>При обучении детей с Онр пересказу применяются вспомогательные методические приемы, облегчающие составление связного последовательного сообщения, что особенно важно на начальных этапах работы.</vt:lpstr>
      <vt:lpstr>     2  Рассказ по серии картинок</vt:lpstr>
      <vt:lpstr>Цель: выявить уровень умения самостоятельно составлять рассказ по серии сюжетных картин.</vt:lpstr>
      <vt:lpstr>Обучение рассказыванию по отдельной сюжетной картине с придумыванием детьми предшествующих и последующих событий (по опорным вопросам)</vt:lpstr>
      <vt:lpstr>3 Рассказ на тему и продолжение по                   данному началу</vt:lpstr>
      <vt:lpstr>Обучение рассказыванию по отдельной сюжетной картине с придумыванием детьми предшествующих и последующих событий </vt:lpstr>
      <vt:lpstr> 4 Рассказ из личного опыта « моя              любимая игрушка». </vt:lpstr>
      <vt:lpstr>Составляем рассказ про свою любимую игрушку </vt:lpstr>
      <vt:lpstr>Цель: выявить уровень умения самостоятельно составлять рассказ из личного опыта.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           Дербент </dc:title>
  <dc:creator>Asus</dc:creator>
  <cp:lastModifiedBy>Asus</cp:lastModifiedBy>
  <cp:revision>43</cp:revision>
  <dcterms:created xsi:type="dcterms:W3CDTF">2017-02-03T17:55:53Z</dcterms:created>
  <dcterms:modified xsi:type="dcterms:W3CDTF">2017-02-18T12:39:37Z</dcterms:modified>
</cp:coreProperties>
</file>