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6" r:id="rId4"/>
    <p:sldId id="284" r:id="rId5"/>
    <p:sldId id="279" r:id="rId6"/>
    <p:sldId id="265" r:id="rId7"/>
    <p:sldId id="261" r:id="rId8"/>
    <p:sldId id="280" r:id="rId9"/>
    <p:sldId id="263" r:id="rId10"/>
    <p:sldId id="264" r:id="rId11"/>
    <p:sldId id="286" r:id="rId12"/>
    <p:sldId id="271" r:id="rId13"/>
    <p:sldId id="277" r:id="rId14"/>
    <p:sldId id="273" r:id="rId15"/>
    <p:sldId id="283" r:id="rId16"/>
    <p:sldId id="281" r:id="rId17"/>
    <p:sldId id="287" r:id="rId18"/>
    <p:sldId id="288" r:id="rId19"/>
    <p:sldId id="257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10" autoAdjust="0"/>
    <p:restoredTop sz="94660"/>
  </p:normalViewPr>
  <p:slideViewPr>
    <p:cSldViewPr>
      <p:cViewPr varScale="1">
        <p:scale>
          <a:sx n="92" d="100"/>
          <a:sy n="92" d="100"/>
        </p:scale>
        <p:origin x="16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7BF29-A1C0-4874-8156-4959D83397F8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D5689-681A-479E-86FA-BE43C6F24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332656"/>
            <a:ext cx="77364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Портфолио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itchFamily="66" charset="0"/>
              </a:rPr>
              <a:t>музыкального руководителя.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95536" y="4653136"/>
            <a:ext cx="833753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" Жизнь была бы страшно скучной,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если б жизнь была беззвучной..."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treble_clef_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69612">
            <a:off x="3352800" y="2209800"/>
            <a:ext cx="243840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64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08903" y="404664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Консультации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268760"/>
            <a:ext cx="4211960" cy="46085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Для воспитателей.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«Роль воспитателя в развитии самостоятельной музыкальной деятельности детей».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«Развитие ребенка в музыкальной деятельности».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«Развитие творческих способностей</a:t>
            </a:r>
          </a:p>
          <a:p>
            <a:pPr marL="342900" indent="-342900" algn="ctr"/>
            <a:r>
              <a:rPr lang="ru-RU" b="1" dirty="0" smtClean="0">
                <a:solidFill>
                  <a:srgbClr val="002060"/>
                </a:solidFill>
              </a:rPr>
              <a:t>детей через театрализованную </a:t>
            </a:r>
          </a:p>
          <a:p>
            <a:pPr marL="342900" indent="-342900" algn="ctr"/>
            <a:r>
              <a:rPr lang="ru-RU" b="1" dirty="0" smtClean="0">
                <a:solidFill>
                  <a:srgbClr val="002060"/>
                </a:solidFill>
              </a:rPr>
              <a:t>деятельность».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268760"/>
            <a:ext cx="4211960" cy="46085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Для родителей.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«Музыкальное воспитание детей».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Рекомендации для родителей.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«Памятка для родителей».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«Как  приучить ребенка слушать музыку дома».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«Рекомендации для родителей при посещении праздников и утренников в детском саду».</a:t>
            </a:r>
          </a:p>
          <a:p>
            <a:pPr marL="342900" indent="-342900" algn="ctr">
              <a:buAutoNum type="arabicPeriod"/>
            </a:pPr>
            <a:endParaRPr lang="ru-RU" b="1" dirty="0" smtClean="0">
              <a:solidFill>
                <a:srgbClr val="002060"/>
              </a:solidFill>
            </a:endParaRPr>
          </a:p>
          <a:p>
            <a:pPr marL="342900" indent="-342900" algn="ctr">
              <a:buAutoNum type="arabicPeriod"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E:\карт\2\1321985231_rrrr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857756"/>
            <a:ext cx="2666992" cy="2000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28572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Мои достижения.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33877cb017bcabe2938465c511aa389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4319607"/>
            <a:ext cx="2786041" cy="2538393"/>
          </a:xfrm>
          <a:prstGeom prst="rect">
            <a:avLst/>
          </a:prstGeom>
        </p:spPr>
      </p:pic>
      <p:sp>
        <p:nvSpPr>
          <p:cNvPr id="11266" name="AutoShape 2" descr="blob:https://web.whatsapp.com/8e771788-ee74-4584-801f-1acb163cc5a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blob:https://web.whatsapp.com/8e771788-ee74-4584-801f-1acb163cc5a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blob:https://web.whatsapp.com/9907a88c-cb0c-44d7-b360-d09e8a689a1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blob:https://web.whatsapp.com/9907a88c-cb0c-44d7-b360-d09e8a689a1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3" name="Picture 9" descr="C:\Users\999\Downloads\WhatsApp Image 2019-02-18 at 15.46.1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836712"/>
            <a:ext cx="6660232" cy="49951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7144"/>
          </a:xfrm>
          <a:prstGeom prst="rect">
            <a:avLst/>
          </a:prstGeom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42852"/>
            <a:ext cx="738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Система музыкально-оздоровительной работы.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71480"/>
          <a:ext cx="7136200" cy="4496522"/>
        </p:xfrm>
        <a:graphic>
          <a:graphicData uri="http://schemas.openxmlformats.org/drawingml/2006/table">
            <a:tbl>
              <a:tblPr/>
              <a:tblGrid>
                <a:gridCol w="1999544"/>
                <a:gridCol w="5136656"/>
              </a:tblGrid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Вводная часть.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Активная музыкотерапия с использованием музыкально-ритмических упражнений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Приветствие.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Кинезиологические распевки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Восприятие музыки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Слушание музыки с элементами музыкотерапии, дыхательной гимнастики, ритмопластики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Пение, песенное творчество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Дыхательная гимнастика, артикуляционная гимнастика, кинезиологические пальчиковые игры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Музыкально-дидактические игры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Использование ИКТ, пособий, моделирование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Танцы, танцевальное творчество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Музыкально-ритмические движения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3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Музыкальные игры, игра на ДМИ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Творческое музицирование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1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Заключительная часть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Психогимнастика, элементы пассивной музыкотерапии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05216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Здоровьесберегающие и игровые технологии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логоритмика (метод преодоления речевых нарушений путем   развития двигательной сферы в сочетании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 словом и музыкой);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пальчиковая гимнастика (развитие мелкой моторики);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психогимнастика (мимические упражнения; релаксация; коммуникативные игра и танцы; этюды на развитие выразительности движений, инсценировки; музыкотерапия, этюды, игры и упражнения,          направленные на развитие и коррекцию различных сторон психики ребенка, как ее познавательной, так и эмоционально- личностной); 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дыхательная и артикуляционная гимнастика (дыхание влияет на звукопроизношение, артикуляцию и развитие голоса);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речевые игры, фонопедические упражнения, при помощи которых дети учатся выражать голосом и мимикой свои эмоции, к которым постепенно добавляется имитационно-двигательная активность.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пением песен использую чистоговорки, логопедические распевки, народные заклички,  на основе ритмичного исполнения упражнения под музыку. Материал чистоговорок и другого речевого материала составляется с учетом речевого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онтогенеза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рабочая фото\IMG-20180216-WA0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509120"/>
            <a:ext cx="2843808" cy="2132856"/>
          </a:xfrm>
          <a:prstGeom prst="rect">
            <a:avLst/>
          </a:prstGeom>
          <a:noFill/>
        </p:spPr>
      </p:pic>
      <p:pic>
        <p:nvPicPr>
          <p:cNvPr id="1027" name="Picture 3" descr="E:\рабочая фото\IMG-20180216-WA02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509120"/>
            <a:ext cx="3456384" cy="21602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ень матери 2018 год\IMG_20181122_144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7904" cy="2780928"/>
          </a:xfrm>
          <a:prstGeom prst="rect">
            <a:avLst/>
          </a:prstGeom>
          <a:noFill/>
        </p:spPr>
      </p:pic>
      <p:pic>
        <p:nvPicPr>
          <p:cNvPr id="2051" name="Picture 3" descr="E:\день матери 2018 год\IMG_20181122_143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2989" y="0"/>
            <a:ext cx="4379979" cy="3284984"/>
          </a:xfrm>
          <a:prstGeom prst="rect">
            <a:avLst/>
          </a:prstGeom>
          <a:noFill/>
        </p:spPr>
      </p:pic>
      <p:pic>
        <p:nvPicPr>
          <p:cNvPr id="2052" name="Picture 4" descr="E:\день матери 2018 год\IMG_20181122_141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860032" cy="3645025"/>
          </a:xfrm>
          <a:prstGeom prst="rect">
            <a:avLst/>
          </a:prstGeom>
          <a:noFill/>
        </p:spPr>
      </p:pic>
      <p:pic>
        <p:nvPicPr>
          <p:cNvPr id="2053" name="Picture 5" descr="E:\день матери 2018 год\IMG_20181122_1352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1552" y="3645024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осень 2018 год\IMG_20181101_101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98635" cy="3298976"/>
          </a:xfrm>
          <a:prstGeom prst="rect">
            <a:avLst/>
          </a:prstGeom>
          <a:noFill/>
        </p:spPr>
      </p:pic>
      <p:pic>
        <p:nvPicPr>
          <p:cNvPr id="3075" name="Picture 3" descr="E:\осень 2018 год\IMG_20181101_1036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2106" y="4149080"/>
            <a:ext cx="3611894" cy="2708920"/>
          </a:xfrm>
          <a:prstGeom prst="rect">
            <a:avLst/>
          </a:prstGeom>
          <a:noFill/>
        </p:spPr>
      </p:pic>
      <p:pic>
        <p:nvPicPr>
          <p:cNvPr id="3076" name="Picture 4" descr="E:\осень 2018 год\IMG_20181101_1022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99638"/>
            <a:ext cx="4344482" cy="3258362"/>
          </a:xfrm>
          <a:prstGeom prst="rect">
            <a:avLst/>
          </a:prstGeom>
          <a:noFill/>
        </p:spPr>
      </p:pic>
      <p:pic>
        <p:nvPicPr>
          <p:cNvPr id="3077" name="Picture 5" descr="E:\рабочая фото\IMG-20190124-WA0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7483" y="0"/>
            <a:ext cx="4656517" cy="3492388"/>
          </a:xfrm>
          <a:prstGeom prst="rect">
            <a:avLst/>
          </a:prstGeom>
          <a:noFill/>
        </p:spPr>
      </p:pic>
      <p:pic>
        <p:nvPicPr>
          <p:cNvPr id="11" name="Рисунок 10" descr="DSCN124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12" y="4500570"/>
            <a:ext cx="2857488" cy="21431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рабочая фото\P71228-113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3888" cy="4751851"/>
          </a:xfrm>
          <a:prstGeom prst="rect">
            <a:avLst/>
          </a:prstGeom>
          <a:noFill/>
        </p:spPr>
      </p:pic>
      <p:pic>
        <p:nvPicPr>
          <p:cNvPr id="4099" name="Picture 3" descr="E:\рабочая фото\P80208-130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6196" y="0"/>
            <a:ext cx="3057804" cy="4077072"/>
          </a:xfrm>
          <a:prstGeom prst="rect">
            <a:avLst/>
          </a:prstGeom>
          <a:noFill/>
        </p:spPr>
      </p:pic>
      <p:pic>
        <p:nvPicPr>
          <p:cNvPr id="4100" name="Picture 4" descr="E:\рабочая фото\P80507-144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564904"/>
            <a:ext cx="3533398" cy="42930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рабочая фото\1508226440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4067945" cy="3050959"/>
          </a:xfrm>
          <a:prstGeom prst="rect">
            <a:avLst/>
          </a:prstGeom>
          <a:noFill/>
        </p:spPr>
      </p:pic>
      <p:pic>
        <p:nvPicPr>
          <p:cNvPr id="5123" name="Picture 3" descr="E:\рабочая фото\IMG-20171017-WA00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2576" y="0"/>
            <a:ext cx="4721424" cy="3541068"/>
          </a:xfrm>
          <a:prstGeom prst="rect">
            <a:avLst/>
          </a:prstGeom>
          <a:noFill/>
        </p:spPr>
      </p:pic>
      <p:pic>
        <p:nvPicPr>
          <p:cNvPr id="5124" name="Picture 4" descr="E:\рабочая фото\IMG-20180216-WA0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91018"/>
            <a:ext cx="4355976" cy="3266982"/>
          </a:xfrm>
          <a:prstGeom prst="rect">
            <a:avLst/>
          </a:prstGeom>
          <a:noFill/>
        </p:spPr>
      </p:pic>
      <p:pic>
        <p:nvPicPr>
          <p:cNvPr id="5125" name="Picture 5" descr="E:\рабочая фото\IMG-20171017-WA00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12976"/>
            <a:ext cx="3995936" cy="34830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рабочая фото\IMG-20171129-WA0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91880" cy="2618910"/>
          </a:xfrm>
          <a:prstGeom prst="rect">
            <a:avLst/>
          </a:prstGeom>
          <a:noFill/>
        </p:spPr>
      </p:pic>
      <p:pic>
        <p:nvPicPr>
          <p:cNvPr id="6147" name="Picture 3" descr="E:\рабочая фото\IMG-20171228-WA0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3929336" cy="2947002"/>
          </a:xfrm>
          <a:prstGeom prst="rect">
            <a:avLst/>
          </a:prstGeom>
          <a:noFill/>
        </p:spPr>
      </p:pic>
      <p:pic>
        <p:nvPicPr>
          <p:cNvPr id="6148" name="Picture 4" descr="E:\рабочая фото\IMG-20180216-WA0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3209595"/>
            <a:ext cx="2736304" cy="3648405"/>
          </a:xfrm>
          <a:prstGeom prst="rect">
            <a:avLst/>
          </a:prstGeom>
          <a:noFill/>
        </p:spPr>
      </p:pic>
      <p:pic>
        <p:nvPicPr>
          <p:cNvPr id="6149" name="Picture 5" descr="E:\рабочая фото\IMG-20180216-WA03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645024"/>
            <a:ext cx="2880320" cy="3024336"/>
          </a:xfrm>
          <a:prstGeom prst="rect">
            <a:avLst/>
          </a:prstGeom>
          <a:noFill/>
        </p:spPr>
      </p:pic>
      <p:pic>
        <p:nvPicPr>
          <p:cNvPr id="6150" name="Picture 6" descr="E:\рабочая фото\IMG-20180221-WA0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924944"/>
            <a:ext cx="3888432" cy="29163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ano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043"/>
            <a:ext cx="9144000" cy="6774957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412776"/>
            <a:ext cx="32758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Нам не дано предугадать,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Как наше слово отзовется.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Посеяв в души благодать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Увы, не всякий раз дается.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Но мы обязаны мечтать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О дивном времени, о веке,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Когда цветком прекрасным стать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Сумеет личность человека.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И мы обязаны творить,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Презрев все тяготы мирские,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Чтоб истин светлых заложить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Зачатки в души молодые.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Чтоб верный путь им указать,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Помочь в толпе не раствориться.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Нам не дано предугадать,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Но мы обязаны стремиться!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19801" y="428604"/>
            <a:ext cx="303640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Содержание портфолио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928670"/>
            <a:ext cx="3145413" cy="510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Общие сведения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Методическая копилка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Консультация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Весело живем</a:t>
            </a:r>
          </a:p>
          <a:p>
            <a:pPr marL="342900" indent="-342900"/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5. Творческая мастерская</a:t>
            </a:r>
          </a:p>
          <a:p>
            <a:pPr marL="342900" indent="-342900"/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6.Достижения и результаты  </a:t>
            </a:r>
          </a:p>
          <a:p>
            <a:pPr marL="342900" indent="-342900"/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педагогической деятельности</a:t>
            </a:r>
          </a:p>
          <a:p>
            <a:pPr marL="342900" indent="-342900"/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7. Фотоотчет.</a:t>
            </a:r>
          </a:p>
          <a:p>
            <a:pPr marL="342900" indent="-342900"/>
            <a:endParaRPr lang="ru-RU" sz="2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marL="342900" indent="-342900"/>
            <a:endParaRPr lang="ru-RU" sz="20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marL="342900" lvl="0" indent="-342900"/>
            <a:endParaRPr lang="ru-RU" dirty="0" smtClean="0"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FontTx/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</p:txBody>
      </p:sp>
      <p:pic>
        <p:nvPicPr>
          <p:cNvPr id="11" name="Рисунок 10" descr="1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3705469"/>
            <a:ext cx="2538054" cy="3152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 descr="E:\рабочая фото\P71228-093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908720"/>
            <a:ext cx="4392488" cy="32943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ejzazh-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95" y="0"/>
            <a:ext cx="9124305" cy="6858000"/>
          </a:xfrm>
          <a:prstGeom prst="rect">
            <a:avLst/>
          </a:prstGeom>
        </p:spPr>
      </p:pic>
      <p:pic>
        <p:nvPicPr>
          <p:cNvPr id="4" name="Рисунок 3" descr="blesk-mult-personazhi-19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214554"/>
            <a:ext cx="2912943" cy="4129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52" y="500042"/>
            <a:ext cx="6377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7144"/>
          </a:xfrm>
          <a:prstGeom prst="rect">
            <a:avLst/>
          </a:prstGeom>
        </p:spPr>
      </p:pic>
      <p:pic>
        <p:nvPicPr>
          <p:cNvPr id="3" name="Рисунок 2" descr="2949aa9b2580.jpg"/>
          <p:cNvPicPr>
            <a:picLocks noChangeAspect="1"/>
          </p:cNvPicPr>
          <p:nvPr/>
        </p:nvPicPr>
        <p:blipFill>
          <a:blip r:embed="rId3" cstate="print"/>
          <a:srcRect t="17451" b="64699"/>
          <a:stretch>
            <a:fillRect/>
          </a:stretch>
        </p:blipFill>
        <p:spPr>
          <a:xfrm rot="20936663">
            <a:off x="94768" y="575560"/>
            <a:ext cx="615617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0" y="2492896"/>
            <a:ext cx="1556210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Рашидова Индира Махмудовна</a:t>
            </a:r>
            <a:endParaRPr lang="ru-RU" sz="2800" b="1" i="1" u="sng" dirty="0" smtClean="0"/>
          </a:p>
          <a:p>
            <a:r>
              <a:rPr lang="ru-RU" b="1" i="1" u="sng" dirty="0" smtClean="0"/>
              <a:t>Дата рождения: 22.03.1983г </a:t>
            </a:r>
          </a:p>
          <a:p>
            <a:r>
              <a:rPr lang="ru-RU" b="1" i="1" u="sng" dirty="0" smtClean="0"/>
              <a:t>Место  рождения:  Р. Туркменистан г. Небит-Даг </a:t>
            </a:r>
          </a:p>
          <a:p>
            <a:r>
              <a:rPr lang="ru-RU" b="1" i="1" u="sng" dirty="0" smtClean="0"/>
              <a:t>Общий  стаж – 8лет                                                                                                                                                                                    </a:t>
            </a:r>
            <a:endParaRPr lang="en-US" b="1" i="1" u="sng" dirty="0" smtClean="0"/>
          </a:p>
          <a:p>
            <a:r>
              <a:rPr lang="ru-RU" b="1" i="1" u="sng" dirty="0" smtClean="0"/>
              <a:t> Стаж в ДОУ-3года</a:t>
            </a:r>
            <a:endParaRPr lang="ru-RU" dirty="0" smtClean="0"/>
          </a:p>
          <a:p>
            <a:r>
              <a:rPr lang="ru-RU" b="1" i="1" u="sng" dirty="0" smtClean="0"/>
              <a:t>Сулейман-Стальский район  </a:t>
            </a:r>
            <a:endParaRPr lang="en-US" b="1" i="1" u="sng" dirty="0" smtClean="0"/>
          </a:p>
          <a:p>
            <a:r>
              <a:rPr lang="ru-RU" b="1" i="1" u="sng" dirty="0" smtClean="0"/>
              <a:t>МКДОУ Ашагасталказмалярский   детский сад «Чубарук»</a:t>
            </a:r>
          </a:p>
          <a:p>
            <a:r>
              <a:rPr lang="ru-RU" b="1" i="1" u="sng" dirty="0" smtClean="0"/>
              <a:t>Базовое образование: Избербашский педагогический колледж.  </a:t>
            </a:r>
            <a:endParaRPr lang="en-US" b="1" i="1" u="sng" dirty="0" smtClean="0"/>
          </a:p>
          <a:p>
            <a:r>
              <a:rPr lang="ru-RU" b="1" i="1" u="sng" dirty="0" smtClean="0"/>
              <a:t>Учитель начальных классов . ,социальный  педагог-психолог ,2004г.</a:t>
            </a:r>
          </a:p>
          <a:p>
            <a:r>
              <a:rPr lang="ru-RU" b="1" i="1" u="sng" dirty="0" smtClean="0"/>
              <a:t>Звания и награды, премии и др.:  участие 21-Всероссийском конкурсе</a:t>
            </a:r>
            <a:endParaRPr lang="en-US" b="1" i="1" u="sng" dirty="0" smtClean="0"/>
          </a:p>
          <a:p>
            <a:r>
              <a:rPr lang="ru-RU" b="1" i="1" u="sng" dirty="0" smtClean="0"/>
              <a:t>  для детей и взрослых «В мире прекрасного» </a:t>
            </a:r>
          </a:p>
          <a:p>
            <a:r>
              <a:rPr lang="ru-RU" b="1" i="1" u="sng" dirty="0" smtClean="0"/>
              <a:t>Рабочий адрес: С.Стальский район с. Ашагасталказмаляр </a:t>
            </a:r>
          </a:p>
          <a:p>
            <a:r>
              <a:rPr lang="ru-RU" b="1" i="1" u="sng" dirty="0" smtClean="0"/>
              <a:t> ул.Новая д.№1</a:t>
            </a:r>
          </a:p>
          <a:p>
            <a:r>
              <a:rPr lang="ru-RU" b="1" i="1" u="sng" dirty="0" smtClean="0"/>
              <a:t>Домашний адрес:  Стальский район с.Ашагасталказмаляр</a:t>
            </a:r>
            <a:r>
              <a:rPr lang="en-US" b="1" i="1" u="sng" dirty="0" smtClean="0"/>
              <a:t> </a:t>
            </a:r>
            <a:r>
              <a:rPr lang="ru-RU" b="1" i="1" u="sng" dirty="0" smtClean="0"/>
              <a:t>ул. Гасанова д.7</a:t>
            </a:r>
          </a:p>
          <a:p>
            <a:r>
              <a:rPr lang="ru-RU" b="1" i="1" u="sng" dirty="0" smtClean="0"/>
              <a:t>  </a:t>
            </a:r>
          </a:p>
          <a:p>
            <a:r>
              <a:rPr lang="ru-RU" b="1" i="1" dirty="0" smtClean="0"/>
              <a:t> </a:t>
            </a:r>
            <a:endParaRPr lang="ru-RU" b="1" i="1" u="sng" dirty="0" smtClean="0"/>
          </a:p>
          <a:p>
            <a:r>
              <a:rPr lang="ru-RU" dirty="0" smtClean="0"/>
              <a:t> </a:t>
            </a:r>
          </a:p>
          <a:p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5928" y="0"/>
            <a:ext cx="3649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МКДОУ «Ашагасталказмалярский </a:t>
            </a:r>
          </a:p>
          <a:p>
            <a:pPr algn="ctr"/>
            <a:r>
              <a:rPr lang="ru-RU" b="1" dirty="0" smtClean="0"/>
              <a:t>детский сад «Чубарук»</a:t>
            </a:r>
          </a:p>
          <a:p>
            <a:pPr algn="ctr"/>
            <a:r>
              <a:rPr lang="en-US" b="1" dirty="0" smtClean="0"/>
              <a:t>E-mail rashidovaindira@yandex.ru</a:t>
            </a:r>
            <a:endParaRPr lang="ru-RU" b="1" dirty="0" smtClean="0"/>
          </a:p>
        </p:txBody>
      </p:sp>
      <p:pic>
        <p:nvPicPr>
          <p:cNvPr id="1027" name="Picture 3" descr="C:\Users\User\Desktop\картинки для выпуска\картинки\Все документы\День защиты детей\SAM_2841.JPG"/>
          <p:cNvPicPr>
            <a:picLocks noChangeAspect="1" noChangeArrowheads="1"/>
          </p:cNvPicPr>
          <p:nvPr/>
        </p:nvPicPr>
        <p:blipFill>
          <a:blip r:embed="rId4" cstate="print"/>
          <a:srcRect l="14120" t="16601" r="22882" b="8203"/>
          <a:stretch>
            <a:fillRect/>
          </a:stretch>
        </p:blipFill>
        <p:spPr bwMode="auto">
          <a:xfrm>
            <a:off x="6572264" y="0"/>
            <a:ext cx="1908724" cy="2106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999\Desktop\IMG_20190114_11243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0"/>
            <a:ext cx="2562225" cy="2312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4622822_muzyka6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725144"/>
            <a:ext cx="3581400" cy="3143250"/>
          </a:xfrm>
          <a:prstGeom prst="rect">
            <a:avLst/>
          </a:prstGeom>
        </p:spPr>
      </p:pic>
      <p:pic>
        <p:nvPicPr>
          <p:cNvPr id="2" name="Picture 2" descr="C:\Users\999\Downloads\WhatsApp Image 2019-02-20 at 20.09.0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4139952" cy="2779405"/>
          </a:xfrm>
          <a:prstGeom prst="rect">
            <a:avLst/>
          </a:prstGeom>
          <a:noFill/>
        </p:spPr>
      </p:pic>
      <p:pic>
        <p:nvPicPr>
          <p:cNvPr id="3" name="Picture 3" descr="C:\Users\999\Downloads\WhatsApp Image 2019-02-20 at 20.09.10 (1)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3485" y="0"/>
            <a:ext cx="4160515" cy="3159489"/>
          </a:xfrm>
          <a:prstGeom prst="rect">
            <a:avLst/>
          </a:prstGeom>
          <a:noFill/>
        </p:spPr>
      </p:pic>
      <p:pic>
        <p:nvPicPr>
          <p:cNvPr id="5" name="Picture 4" descr="C:\Users\999\Downloads\WhatsApp Image 2019-02-20 at 20.09.10 (2)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2377" y="3429000"/>
            <a:ext cx="4651623" cy="3171084"/>
          </a:xfrm>
          <a:prstGeom prst="rect">
            <a:avLst/>
          </a:prstGeom>
          <a:noFill/>
        </p:spPr>
      </p:pic>
      <p:pic>
        <p:nvPicPr>
          <p:cNvPr id="6" name="Picture 5" descr="C:\Users\999\Downloads\WhatsApp Image 2019-02-20 at 20.09.1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0"/>
            <a:ext cx="3874152" cy="26146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85728"/>
            <a:ext cx="2242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Курсы повышения: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714356"/>
            <a:ext cx="571504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500042"/>
            <a:ext cx="5500726" cy="10001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«Организация и содержания образовательного процесса в условиях реализации ФГОС дошкольного образования»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714356"/>
            <a:ext cx="1271590" cy="71438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27.10.2018г.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714356"/>
            <a:ext cx="571504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72ч.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001\Desktop\e296b98d-0eb0-49a8-83f6-26c95c6dd20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27684" y="1462460"/>
            <a:ext cx="5256584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188640"/>
            <a:ext cx="4992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Мои педагогические принципы.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80423" y="836712"/>
            <a:ext cx="50126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Все видеть, все понять, все знать, все пережить,</a:t>
            </a:r>
          </a:p>
          <a:p>
            <a:pPr algn="ctr"/>
            <a:r>
              <a:rPr lang="ru-RU" b="1" dirty="0" smtClean="0"/>
              <a:t>Все формы, все цвета вобрать в себя глазами,</a:t>
            </a:r>
          </a:p>
          <a:p>
            <a:pPr algn="ctr"/>
            <a:r>
              <a:rPr lang="ru-RU" b="1" dirty="0" smtClean="0"/>
              <a:t>Пройти по всей земле горящими ступнями,</a:t>
            </a:r>
          </a:p>
          <a:p>
            <a:pPr algn="ctr"/>
            <a:r>
              <a:rPr lang="ru-RU" b="1" dirty="0" smtClean="0"/>
              <a:t>Все воспринять и снова воплатить.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2348880"/>
            <a:ext cx="921130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Очень важно уметь понимать ребенка, оценить его состояние, быть с ним искренним.</a:t>
            </a:r>
          </a:p>
          <a:p>
            <a:r>
              <a:rPr lang="ru-RU" i="1" dirty="0" smtClean="0"/>
              <a:t>В.А.Сухамлинский писал: «...если ребенок живет во вражде, он учится агрессии; </a:t>
            </a:r>
          </a:p>
          <a:p>
            <a:r>
              <a:rPr lang="ru-RU" i="1" dirty="0" smtClean="0"/>
              <a:t>если ребенка постоянно критиковать, он учится ненависти; если ребенка высмеивать, </a:t>
            </a:r>
          </a:p>
          <a:p>
            <a:r>
              <a:rPr lang="ru-RU" i="1" dirty="0" smtClean="0"/>
              <a:t>он стремится к замкнутости; если ребенок растет в упреках, он учится жить с </a:t>
            </a:r>
          </a:p>
          <a:p>
            <a:r>
              <a:rPr lang="ru-RU" i="1" dirty="0" smtClean="0"/>
              <a:t>чувством вины, но, в то же время, если ребенок растет в терпимости, он учится </a:t>
            </a:r>
          </a:p>
          <a:p>
            <a:r>
              <a:rPr lang="ru-RU" i="1" dirty="0" smtClean="0"/>
              <a:t>понимать других; если ребенка подбадривают, он учится верить в себя; если ребенка </a:t>
            </a:r>
          </a:p>
          <a:p>
            <a:r>
              <a:rPr lang="ru-RU" i="1" dirty="0" smtClean="0"/>
              <a:t>хвалят, он учится  быть благодарным; если ребенок растет в безопасности, он учится</a:t>
            </a:r>
          </a:p>
          <a:p>
            <a:r>
              <a:rPr lang="ru-RU" i="1" dirty="0" smtClean="0"/>
              <a:t>верить в людей;  если ребенок живет в понимании и дружелюбии, он учится находить</a:t>
            </a:r>
          </a:p>
          <a:p>
            <a:r>
              <a:rPr lang="ru-RU" i="1" dirty="0" smtClean="0"/>
              <a:t>любовь в  этом мире».</a:t>
            </a:r>
          </a:p>
          <a:p>
            <a:r>
              <a:rPr lang="ru-RU" i="1" dirty="0" smtClean="0"/>
              <a:t>Эти слова стали моим главным ориентиром в воспитательной деятельности. Я все</a:t>
            </a:r>
          </a:p>
          <a:p>
            <a:r>
              <a:rPr lang="ru-RU" i="1" dirty="0" smtClean="0"/>
              <a:t> время пытаюсь оценить, на сколько комфортно моим воспитанникам на занятии, </a:t>
            </a:r>
          </a:p>
          <a:p>
            <a:r>
              <a:rPr lang="ru-RU" i="1" dirty="0" smtClean="0"/>
              <a:t>создать уютную обстановку в музыкальном зале, доверять своим воспитаникам и </a:t>
            </a:r>
          </a:p>
          <a:p>
            <a:r>
              <a:rPr lang="ru-RU" i="1" dirty="0" smtClean="0"/>
              <a:t>дети отвечают мне благодарностью.</a:t>
            </a:r>
          </a:p>
          <a:p>
            <a:endParaRPr lang="ru-RU" dirty="0"/>
          </a:p>
        </p:txBody>
      </p:sp>
      <p:pic>
        <p:nvPicPr>
          <p:cNvPr id="12" name="Рисунок 11" descr="юбю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2000250" cy="142875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6631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Тема, которая мне интересна –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ЛОГОРИТМИКА..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83671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Комплексная методика, включающая в себя средства логопедического, музыкально-ритмического и физического воспитания. Три кита, на которых стоит логоритмика,- это движение, музыка и речь.</a:t>
            </a:r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95536" y="2996952"/>
            <a:ext cx="766834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общей, мелкой и артикуляционной моторики;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правильного дыхания;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способности ориентироваться в пространстве;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выработка четких координированных движений во взаимосвязи с речью;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фонематического слуха;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навыка релаксации;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и коррекция музыкально-ритмических движений.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45" y="1144982"/>
            <a:ext cx="3292390" cy="185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404664"/>
            <a:ext cx="6643702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Логоритмические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занятие включает следующие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элементы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логопедическую (артикуляционную) гимнастику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комплекс упражнений для укрепления мышц органов артикуляционного аппарат;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пальчиковую гимнастику для развития мелкой моторики, поскольку речь формируется под влиянием импульсов идущих от рук;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под музыку на развитие общей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моторики, соответствующие возрастным особенностям детей, для мышечно-двигательного и координационного тренинга;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вокально-артикуляционные упражнения для развития певческих данных и дыхания с музыкальным сопровождением и без него;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фонопедические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упражнения для укрепления гортани и привития речевого дыхания;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песни и стихи, сопровождаемые движениями рук, для развития плавности и выразительности речи, речевого слуха и речевой памяти, координационного тренинга;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музыкально-ритмические игры с музыкальными инструментами, развивающие чувство ритма;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музыкальные игры, способствующие развитию речи, внимания, умению ориентироваться в пространстве;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на развитие мимических мышц для развития эмоциональной сферы, воображения и ассоциативно-образного мышления;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 игры и танцы для развития динамической стороны общения, эмоциональности и выразительности невербальных средств общения, позитивного самоощущения;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ymbol" pitchFamily="18" charset="2"/>
                <a:cs typeface="Times New Roman" pitchFamily="18" charset="0"/>
              </a:rPr>
              <a:t>   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на развитие словотворчества, расширение активного словаря детей.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nime-deti-74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2500306"/>
            <a:ext cx="1543050" cy="1743075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867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364" y="428604"/>
            <a:ext cx="8323945" cy="72943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Monotype Corsiva" pitchFamily="66" charset="0"/>
              </a:rPr>
              <a:t>Методическая копилка</a:t>
            </a:r>
          </a:p>
          <a:p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1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.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открытого мероприятия для детей,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 и педагогов, посвященное  Дню знанию,2018г., 2019 г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Проведение открытого мероприятия для детей, 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родителей и педагогов, посвященное  Дню Матери,2018г., 2019 г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3.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Проведение открытое занятие на тему: «Путешествие в страну музыки»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детей, педагогов,2018г., 2019 г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Проведение открытого мероприятия для детей,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родителей и педагогов, посвященное 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 Дню Дагестанской культуры и письменности,2018г., 2019 г.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Проведение открытого мероприятия для детей, родителей и педагогов,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посвещенное Осеннему празднику, 2018 г., 2019 г.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Проведение открытого мероприятия для детей, родителей и педагогов,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посвещенное Новогоднему празднику, 2018 г., 2019 г.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Проведение открытого мероприятия для детей, родителей и педагогов,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День родного языка, 2018 г., 2019 г.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Проведение открытого мероприятия для детей, родителей и педагогов,</a:t>
            </a:r>
          </a:p>
          <a:p>
            <a:pPr marL="514350" indent="-51435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посвещенное ко Дню Защитника Отечества, 2018 г., 2019 г.</a:t>
            </a:r>
          </a:p>
          <a:p>
            <a:pPr marL="514350" indent="-514350"/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endParaRPr lang="ru-RU" sz="2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797</Words>
  <Application>Microsoft Office PowerPoint</Application>
  <PresentationFormat>Экран (4:3)</PresentationFormat>
  <Paragraphs>147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Calibri</vt:lpstr>
      <vt:lpstr>Georgia</vt:lpstr>
      <vt:lpstr>Monotype Corsiva</vt:lpstr>
      <vt:lpstr>Symbol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k.idrisova2017@yandex.ru</cp:lastModifiedBy>
  <cp:revision>105</cp:revision>
  <dcterms:created xsi:type="dcterms:W3CDTF">2013-11-29T11:59:21Z</dcterms:created>
  <dcterms:modified xsi:type="dcterms:W3CDTF">2019-03-07T08:59:06Z</dcterms:modified>
</cp:coreProperties>
</file>